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660" r:id="rId3"/>
  </p:sldMasterIdLst>
  <p:notesMasterIdLst>
    <p:notesMasterId r:id="rId15"/>
  </p:notesMasterIdLst>
  <p:sldIdLst>
    <p:sldId id="256" r:id="rId4"/>
    <p:sldId id="272" r:id="rId5"/>
    <p:sldId id="271" r:id="rId6"/>
    <p:sldId id="274" r:id="rId7"/>
    <p:sldId id="273" r:id="rId8"/>
    <p:sldId id="267" r:id="rId9"/>
    <p:sldId id="275" r:id="rId10"/>
    <p:sldId id="276" r:id="rId11"/>
    <p:sldId id="279" r:id="rId12"/>
    <p:sldId id="277" r:id="rId13"/>
    <p:sldId id="263" r:id="rId1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55" autoAdjust="0"/>
    <p:restoredTop sz="96622" autoAdjust="0"/>
  </p:normalViewPr>
  <p:slideViewPr>
    <p:cSldViewPr snapToGrid="0">
      <p:cViewPr varScale="1">
        <p:scale>
          <a:sx n="62" d="100"/>
          <a:sy n="62" d="100"/>
        </p:scale>
        <p:origin x="904" y="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9" d="100"/>
          <a:sy n="89" d="100"/>
        </p:scale>
        <p:origin x="411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customXml" Target="../customXml/item2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AE6DB6-5AEA-4137-8B62-ED37DFDDDD13}" type="datetimeFigureOut">
              <a:rPr lang="fi-FI" smtClean="0"/>
              <a:t>6.2.2024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015414-984A-4740-B640-90FF0AE4E9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70600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EC430F6-431A-4719-A6EF-4DDB2FF1E0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5055F40-67BD-FAE1-B79D-72C0860358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</p:spTree>
    <p:extLst>
      <p:ext uri="{BB962C8B-B14F-4D97-AF65-F5344CB8AC3E}">
        <p14:creationId xmlns:p14="http://schemas.microsoft.com/office/powerpoint/2010/main" val="3261196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77E5832-D8A6-8A87-8691-EF552EB20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CAC1D41-F05C-338F-05C7-23924893B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0D7680A6-6230-4DA4-A8DC-D973476D6B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497207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5539286-8385-3906-5BEA-AB66FE7C6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0E77D836-B736-D6A5-334F-996C9093C7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407CA0D6-F048-43EF-7367-C36BFD5E3C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4040061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apalkki - Kelta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FF2B5EF4-FFF2-40B4-BE49-F238E27FC236}">
                <a16:creationId xmlns:a16="http://schemas.microsoft.com/office/drawing/2014/main" id="{18D3C426-6442-CB34-81F2-2E1DE2809A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D67CBB01-F426-71F5-58E2-2BB94F917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8338"/>
            <a:ext cx="10515600" cy="1325563"/>
          </a:xfrm>
        </p:spPr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7">
            <a:extLst>
              <a:ext uri="{FF2B5EF4-FFF2-40B4-BE49-F238E27FC236}">
                <a16:creationId xmlns:a16="http://schemas.microsoft.com/office/drawing/2014/main" id="{68F6983D-721D-DC31-D6BD-807FED3BD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82239"/>
            <a:ext cx="10515600" cy="3752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41069733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vupalkki - Kelta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>
            <a:extLst>
              <a:ext uri="{FF2B5EF4-FFF2-40B4-BE49-F238E27FC236}">
                <a16:creationId xmlns:a16="http://schemas.microsoft.com/office/drawing/2014/main" id="{BC96F06C-1C70-DE21-570B-BD7D949768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EE332DC1-6172-6C79-BA1C-33DE9ED93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1551"/>
            <a:ext cx="6158653" cy="1325563"/>
          </a:xfrm>
        </p:spPr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5" name="Tekstin paikkamerkki 7">
            <a:extLst>
              <a:ext uri="{FF2B5EF4-FFF2-40B4-BE49-F238E27FC236}">
                <a16:creationId xmlns:a16="http://schemas.microsoft.com/office/drawing/2014/main" id="{1760EFB7-C452-DF3A-B2AA-11EEC815CE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82613"/>
            <a:ext cx="6158653" cy="41520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>
                <a:latin typeface="Inter" panose="02000503000000020004" pitchFamily="2" charset="0"/>
                <a:ea typeface="Inter" panose="02000503000000020004" pitchFamily="2" charset="0"/>
              </a:defRPr>
            </a:lvl1pPr>
            <a:lvl2pPr>
              <a:defRPr sz="2400">
                <a:latin typeface="Inter" panose="02000503000000020004" pitchFamily="2" charset="0"/>
                <a:ea typeface="Inter" panose="02000503000000020004" pitchFamily="2" charset="0"/>
              </a:defRPr>
            </a:lvl2pPr>
            <a:lvl3pPr>
              <a:defRPr sz="2400">
                <a:latin typeface="Inter" panose="02000503000000020004" pitchFamily="2" charset="0"/>
                <a:ea typeface="Inter" panose="02000503000000020004" pitchFamily="2" charset="0"/>
              </a:defRPr>
            </a:lvl3pPr>
            <a:lvl4pPr>
              <a:defRPr sz="2400">
                <a:latin typeface="Inter" panose="02000503000000020004" pitchFamily="2" charset="0"/>
                <a:ea typeface="Inter" panose="02000503000000020004" pitchFamily="2" charset="0"/>
              </a:defRPr>
            </a:lvl4pPr>
            <a:lvl5pPr>
              <a:defRPr sz="2400">
                <a:latin typeface="Inter" panose="02000503000000020004" pitchFamily="2" charset="0"/>
                <a:ea typeface="Inter" panose="02000503000000020004" pitchFamily="2" charset="0"/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17833119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vupalkki - Li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>
            <a:extLst>
              <a:ext uri="{FF2B5EF4-FFF2-40B4-BE49-F238E27FC236}">
                <a16:creationId xmlns:a16="http://schemas.microsoft.com/office/drawing/2014/main" id="{C3471DB3-A2E4-41D9-6168-EE2CC15B86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EE332DC1-6172-6C79-BA1C-33DE9ED93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1551"/>
            <a:ext cx="6158653" cy="1325563"/>
          </a:xfrm>
        </p:spPr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5" name="Tekstin paikkamerkki 7">
            <a:extLst>
              <a:ext uri="{FF2B5EF4-FFF2-40B4-BE49-F238E27FC236}">
                <a16:creationId xmlns:a16="http://schemas.microsoft.com/office/drawing/2014/main" id="{1760EFB7-C452-DF3A-B2AA-11EEC815CE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82613"/>
            <a:ext cx="6158653" cy="41520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>
                <a:latin typeface="Inter" panose="02000503000000020004" pitchFamily="2" charset="0"/>
                <a:ea typeface="Inter" panose="02000503000000020004" pitchFamily="2" charset="0"/>
              </a:defRPr>
            </a:lvl1pPr>
            <a:lvl2pPr>
              <a:defRPr sz="2400">
                <a:latin typeface="Inter" panose="02000503000000020004" pitchFamily="2" charset="0"/>
                <a:ea typeface="Inter" panose="02000503000000020004" pitchFamily="2" charset="0"/>
              </a:defRPr>
            </a:lvl2pPr>
            <a:lvl3pPr>
              <a:defRPr sz="2400">
                <a:latin typeface="Inter" panose="02000503000000020004" pitchFamily="2" charset="0"/>
                <a:ea typeface="Inter" panose="02000503000000020004" pitchFamily="2" charset="0"/>
              </a:defRPr>
            </a:lvl3pPr>
            <a:lvl4pPr>
              <a:defRPr sz="2400">
                <a:latin typeface="Inter" panose="02000503000000020004" pitchFamily="2" charset="0"/>
                <a:ea typeface="Inter" panose="02000503000000020004" pitchFamily="2" charset="0"/>
              </a:defRPr>
            </a:lvl4pPr>
            <a:lvl5pPr>
              <a:defRPr sz="2400">
                <a:latin typeface="Inter" panose="02000503000000020004" pitchFamily="2" charset="0"/>
                <a:ea typeface="Inter" panose="02000503000000020004" pitchFamily="2" charset="0"/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19934830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vupalkki - 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>
            <a:extLst>
              <a:ext uri="{FF2B5EF4-FFF2-40B4-BE49-F238E27FC236}">
                <a16:creationId xmlns:a16="http://schemas.microsoft.com/office/drawing/2014/main" id="{4598C73B-958B-BDF4-D8FC-0497D15695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EE332DC1-6172-6C79-BA1C-33DE9ED93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1551"/>
            <a:ext cx="6158653" cy="1325563"/>
          </a:xfrm>
        </p:spPr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5" name="Tekstin paikkamerkki 7">
            <a:extLst>
              <a:ext uri="{FF2B5EF4-FFF2-40B4-BE49-F238E27FC236}">
                <a16:creationId xmlns:a16="http://schemas.microsoft.com/office/drawing/2014/main" id="{1760EFB7-C452-DF3A-B2AA-11EEC815CE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82613"/>
            <a:ext cx="6158653" cy="41520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>
                <a:latin typeface="Inter" panose="02000503000000020004" pitchFamily="2" charset="0"/>
                <a:ea typeface="Inter" panose="02000503000000020004" pitchFamily="2" charset="0"/>
              </a:defRPr>
            </a:lvl1pPr>
            <a:lvl2pPr>
              <a:defRPr sz="2400">
                <a:latin typeface="Inter" panose="02000503000000020004" pitchFamily="2" charset="0"/>
                <a:ea typeface="Inter" panose="02000503000000020004" pitchFamily="2" charset="0"/>
              </a:defRPr>
            </a:lvl2pPr>
            <a:lvl3pPr>
              <a:defRPr sz="2400">
                <a:latin typeface="Inter" panose="02000503000000020004" pitchFamily="2" charset="0"/>
                <a:ea typeface="Inter" panose="02000503000000020004" pitchFamily="2" charset="0"/>
              </a:defRPr>
            </a:lvl3pPr>
            <a:lvl4pPr>
              <a:defRPr sz="2400">
                <a:latin typeface="Inter" panose="02000503000000020004" pitchFamily="2" charset="0"/>
                <a:ea typeface="Inter" panose="02000503000000020004" pitchFamily="2" charset="0"/>
              </a:defRPr>
            </a:lvl4pPr>
            <a:lvl5pPr>
              <a:defRPr sz="2400">
                <a:latin typeface="Inter" panose="02000503000000020004" pitchFamily="2" charset="0"/>
                <a:ea typeface="Inter" panose="02000503000000020004" pitchFamily="2" charset="0"/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11762503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vupalkki - Vihre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>
            <a:extLst>
              <a:ext uri="{FF2B5EF4-FFF2-40B4-BE49-F238E27FC236}">
                <a16:creationId xmlns:a16="http://schemas.microsoft.com/office/drawing/2014/main" id="{7E1D14D9-5402-D5B7-FBF5-A3A73F1B5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EE332DC1-6172-6C79-BA1C-33DE9ED93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1551"/>
            <a:ext cx="6158653" cy="1325563"/>
          </a:xfrm>
        </p:spPr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5" name="Tekstin paikkamerkki 7">
            <a:extLst>
              <a:ext uri="{FF2B5EF4-FFF2-40B4-BE49-F238E27FC236}">
                <a16:creationId xmlns:a16="http://schemas.microsoft.com/office/drawing/2014/main" id="{1760EFB7-C452-DF3A-B2AA-11EEC815CE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82613"/>
            <a:ext cx="6158653" cy="41520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>
                <a:latin typeface="Inter" panose="02000503000000020004" pitchFamily="2" charset="0"/>
                <a:ea typeface="Inter" panose="02000503000000020004" pitchFamily="2" charset="0"/>
              </a:defRPr>
            </a:lvl1pPr>
            <a:lvl2pPr>
              <a:defRPr sz="2400">
                <a:latin typeface="Inter" panose="02000503000000020004" pitchFamily="2" charset="0"/>
                <a:ea typeface="Inter" panose="02000503000000020004" pitchFamily="2" charset="0"/>
              </a:defRPr>
            </a:lvl2pPr>
            <a:lvl3pPr>
              <a:defRPr sz="2400">
                <a:latin typeface="Inter" panose="02000503000000020004" pitchFamily="2" charset="0"/>
                <a:ea typeface="Inter" panose="02000503000000020004" pitchFamily="2" charset="0"/>
              </a:defRPr>
            </a:lvl3pPr>
            <a:lvl4pPr>
              <a:defRPr sz="2400">
                <a:latin typeface="Inter" panose="02000503000000020004" pitchFamily="2" charset="0"/>
                <a:ea typeface="Inter" panose="02000503000000020004" pitchFamily="2" charset="0"/>
              </a:defRPr>
            </a:lvl4pPr>
            <a:lvl5pPr>
              <a:defRPr sz="2400">
                <a:latin typeface="Inter" panose="02000503000000020004" pitchFamily="2" charset="0"/>
                <a:ea typeface="Inter" panose="02000503000000020004" pitchFamily="2" charset="0"/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5588557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8666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EC430F6-431A-4719-A6EF-4DDB2FF1E0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73679"/>
            <a:ext cx="9144000" cy="736283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55876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1E5618F-5B25-DFAA-00D5-A64A3CAE73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F08653E-1647-C259-040A-26D2EBC3CC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</p:spTree>
    <p:extLst>
      <p:ext uri="{BB962C8B-B14F-4D97-AF65-F5344CB8AC3E}">
        <p14:creationId xmlns:p14="http://schemas.microsoft.com/office/powerpoint/2010/main" val="247352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E87B6B9-3667-0377-02A1-479B74640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77703AE-D0AB-13B1-FA24-310E4A0205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44150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51B49E6-2F54-6443-5DFA-D6D49B0C0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9F6CEF1-F769-807C-FC6A-E6FF1CB2B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79276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29343BE-3879-3065-AB93-75DF773FD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3653BC0-5310-95D5-5F24-36D9004410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DEA41F9-6181-518C-6A39-470F1C19C5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295474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9EEFF32-1F39-843E-0B9D-1E1963CFC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241F8AB-1528-5B63-771E-8E8E8F49CE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BD2F1D94-A4E6-3729-B724-6EB0B482BA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B2B06128-C352-5610-DB6A-99E187B72E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BDFA87D5-B117-BF08-AC5D-070CA6791B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B5DAA816-5F31-B770-59CF-CA63F04F5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A19C2-CD66-4B01-9767-05CF1D1939AC}" type="datetimeFigureOut">
              <a:rPr lang="fi-FI" smtClean="0"/>
              <a:t>6.2.2024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4C535D3A-8282-9F6F-B77F-3F9684371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96C7B422-6FCA-A8A3-D216-3397A3B79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0D8A-3C4E-4FB8-BD8E-7085EB1D38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2783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6BC49E8-2036-507F-8603-6ED05A1F3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3384962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625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image" Target="../media/image2.jpg"/><Relationship Id="rId5" Type="http://schemas.openxmlformats.org/officeDocument/2006/relationships/slideLayout" Target="../slideLayouts/slideLayout7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>
            <a:extLst>
              <a:ext uri="{FF2B5EF4-FFF2-40B4-BE49-F238E27FC236}">
                <a16:creationId xmlns:a16="http://schemas.microsoft.com/office/drawing/2014/main" id="{AE39292C-98C5-AFD4-6D17-42A0126075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5A32D203-9206-5A54-90B6-A1B66440E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92692"/>
            <a:ext cx="10515600" cy="11106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D853135-8EDE-BC62-67B7-67A88DF48F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43972"/>
            <a:ext cx="10515600" cy="32001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857615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1"/>
          </a:solidFill>
          <a:latin typeface="DM Serif Display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Inter" panose="02000503000000020004" pitchFamily="2" charset="0"/>
          <a:ea typeface="Inter" panose="02000503000000020004" pitchFamily="2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Inter" panose="02000503000000020004" pitchFamily="2" charset="0"/>
          <a:ea typeface="Inter" panose="02000503000000020004" pitchFamily="2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Inter" panose="02000503000000020004" pitchFamily="2" charset="0"/>
          <a:ea typeface="Inter" panose="02000503000000020004" pitchFamily="2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Inter" panose="02000503000000020004" pitchFamily="2" charset="0"/>
          <a:ea typeface="Inter" panose="02000503000000020004" pitchFamily="2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Inter" panose="02000503000000020004" pitchFamily="2" charset="0"/>
          <a:ea typeface="Inter" panose="02000503000000020004" pitchFamily="2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>
            <a:extLst>
              <a:ext uri="{FF2B5EF4-FFF2-40B4-BE49-F238E27FC236}">
                <a16:creationId xmlns:a16="http://schemas.microsoft.com/office/drawing/2014/main" id="{9F15B2B7-627F-D243-CEFC-34E6CD95EB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268192C-8416-41A3-A000-6AE374E84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68C798B-9407-E745-AB49-701DBACF23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CFF27EA-E5AE-F376-CF75-4A3FFA59FA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9FA19C2-CD66-4B01-9767-05CF1D1939AC}" type="datetimeFigureOut">
              <a:rPr lang="fi-FI" smtClean="0"/>
              <a:t>6.2.2024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FCEBE98-A54F-45FE-63C8-71486FEEE3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F0AAD3D-B278-E933-81C4-A8D632F443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E520D8A-3C4E-4FB8-BD8E-7085EB1D38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46155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1"/>
          </a:solidFill>
          <a:latin typeface="DM Serif Display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Inter" panose="02000503000000020004" pitchFamily="2" charset="0"/>
          <a:ea typeface="Inter" panose="02000503000000020004" pitchFamily="2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Inter" panose="02000503000000020004" pitchFamily="2" charset="0"/>
          <a:ea typeface="Inter" panose="02000503000000020004" pitchFamily="2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Inter" panose="02000503000000020004" pitchFamily="2" charset="0"/>
          <a:ea typeface="Inter" panose="02000503000000020004" pitchFamily="2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Inter" panose="02000503000000020004" pitchFamily="2" charset="0"/>
          <a:ea typeface="Inter" panose="02000503000000020004" pitchFamily="2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Inter" panose="02000503000000020004" pitchFamily="2" charset="0"/>
          <a:ea typeface="Inter" panose="02000503000000020004" pitchFamily="2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on paikkamerkki 6">
            <a:extLst>
              <a:ext uri="{FF2B5EF4-FFF2-40B4-BE49-F238E27FC236}">
                <a16:creationId xmlns:a16="http://schemas.microsoft.com/office/drawing/2014/main" id="{70686EAC-B67E-14BB-4FF0-4B24DAFA8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888E051F-1748-A85F-D7B1-A8834F23FF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977624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DM Serif Display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Inter" panose="02000503000000020004" pitchFamily="2" charset="0"/>
          <a:ea typeface="Inter" panose="02000503000000020004" pitchFamily="2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Inter" panose="02000503000000020004" pitchFamily="2" charset="0"/>
          <a:ea typeface="Inter" panose="02000503000000020004" pitchFamily="2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Inter" panose="02000503000000020004" pitchFamily="2" charset="0"/>
          <a:ea typeface="Inter" panose="02000503000000020004" pitchFamily="2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Inter" panose="02000503000000020004" pitchFamily="2" charset="0"/>
          <a:ea typeface="Inter" panose="02000503000000020004" pitchFamily="2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Inter" panose="02000503000000020004" pitchFamily="2" charset="0"/>
          <a:ea typeface="Inter" panose="02000503000000020004" pitchFamily="2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2148C13-5EEA-4DDC-E2DE-5869F2B410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i-FI" sz="4400" dirty="0"/>
              <a:t>Neljän järjestön kysely pitkäaikaissairastamisen kustannuksista 2023 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40F13EB-D5AC-119D-0263-0B7E778D5A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321006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1BED2D-6137-2E90-0B84-4DD1AD8A97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FE35144-DA4F-82FA-ADE4-82AE0EBAA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Tutkimuksen keskeisiä tuloksia: kokonaiskustannukset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5EC75E0-A220-128F-D14F-475DACCF86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b="1" dirty="0"/>
              <a:t>Kuinka suurena rasitteena koet pitkäaikaissairaudesta koituvat kustannukset suhteessa kokonaistaloudelliseen tilanteeseesi? (n = 4 943)</a:t>
            </a:r>
          </a:p>
          <a:p>
            <a:r>
              <a:rPr lang="fi-FI" dirty="0"/>
              <a:t>47 % kokee rasitteen vähintään melko suurena</a:t>
            </a:r>
          </a:p>
          <a:p>
            <a:pPr lvl="1"/>
            <a:r>
              <a:rPr lang="fi-FI" dirty="0"/>
              <a:t>27 % melko tai erittäin pienenä rasitteena</a:t>
            </a:r>
          </a:p>
          <a:p>
            <a:pPr marL="0" indent="0">
              <a:buNone/>
            </a:pPr>
            <a:r>
              <a:rPr lang="fi-FI" b="1" dirty="0"/>
              <a:t>Mikä olisi mielestäsi kohtuullinen yhteenlaskettu maksukattojen vuosiomavastuu? (n = 4 836) </a:t>
            </a:r>
          </a:p>
          <a:p>
            <a:r>
              <a:rPr lang="fi-FI" dirty="0"/>
              <a:t>69 % alle 750 euroa</a:t>
            </a:r>
          </a:p>
          <a:p>
            <a:r>
              <a:rPr lang="fi-FI" dirty="0"/>
              <a:t>13 % yli 1 000 euroa</a:t>
            </a:r>
          </a:p>
          <a:p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32914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CF2D646-28CF-1888-065D-A71F66B504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Kiitoksia!</a:t>
            </a:r>
          </a:p>
        </p:txBody>
      </p:sp>
    </p:spTree>
    <p:extLst>
      <p:ext uri="{BB962C8B-B14F-4D97-AF65-F5344CB8AC3E}">
        <p14:creationId xmlns:p14="http://schemas.microsoft.com/office/powerpoint/2010/main" val="697651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CD4F93-8E43-2F90-6E36-7A6BBCEFE2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A868D96-3819-8A91-1A06-E7E96DBD9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Tutkimuksen vastaajien taustatietoja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9C2361A-B7BC-490D-0079-A17FEC8F73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6416"/>
            <a:ext cx="10515600" cy="4730548"/>
          </a:xfrm>
        </p:spPr>
        <p:txBody>
          <a:bodyPr>
            <a:normAutofit fontScale="85000" lnSpcReduction="20000"/>
          </a:bodyPr>
          <a:lstStyle/>
          <a:p>
            <a:r>
              <a:rPr lang="fi-FI" dirty="0"/>
              <a:t>Kyselyllä selvitettiin vastaajien kokemuksia lääkeomavastuista, sote-asiakasmaksuista ja terveydenhuollon matkakustannuksista sekä näihin liittyvistä maksukatoista</a:t>
            </a:r>
          </a:p>
          <a:p>
            <a:endParaRPr lang="fi-FI" dirty="0"/>
          </a:p>
          <a:p>
            <a:r>
              <a:rPr lang="fi-FI" dirty="0"/>
              <a:t>Kysely herätti suurta mielenkiintoa: vastaajia </a:t>
            </a:r>
            <a:r>
              <a:rPr lang="fi-FI" b="1" dirty="0"/>
              <a:t>5 039 </a:t>
            </a:r>
          </a:p>
          <a:p>
            <a:pPr lvl="1"/>
            <a:r>
              <a:rPr lang="fi-FI" dirty="0"/>
              <a:t>vuonna 2018 vastaavassa kyselyssä oli 1 898 vastaajaa </a:t>
            </a:r>
          </a:p>
          <a:p>
            <a:pPr lvl="1"/>
            <a:r>
              <a:rPr lang="fi-FI" dirty="0"/>
              <a:t>vastaajalla oli mahdollisuus jättää vastaamatta kaikkiin kohtiin: kaikki maksut eivät kosketa kaikkia</a:t>
            </a:r>
          </a:p>
          <a:p>
            <a:pPr lvl="1"/>
            <a:r>
              <a:rPr lang="fi-FI" dirty="0"/>
              <a:t>reumasairaus, suolistosairaus, psoriasis, allergia, ihosairaus, astma</a:t>
            </a:r>
          </a:p>
          <a:p>
            <a:pPr lvl="1"/>
            <a:endParaRPr lang="fi-FI" dirty="0"/>
          </a:p>
          <a:p>
            <a:r>
              <a:rPr lang="fi-FI" dirty="0"/>
              <a:t>Vastaajista </a:t>
            </a:r>
          </a:p>
          <a:p>
            <a:pPr lvl="1"/>
            <a:r>
              <a:rPr lang="fi-FI" dirty="0"/>
              <a:t>81 % naisia</a:t>
            </a:r>
          </a:p>
          <a:p>
            <a:pPr lvl="1"/>
            <a:r>
              <a:rPr lang="fi-FI" dirty="0"/>
              <a:t>19 % miehiä</a:t>
            </a:r>
          </a:p>
          <a:p>
            <a:pPr lvl="1"/>
            <a:r>
              <a:rPr lang="fi-FI" dirty="0"/>
              <a:t>40 % eläkeläisiä</a:t>
            </a:r>
          </a:p>
          <a:p>
            <a:pPr lvl="1"/>
            <a:r>
              <a:rPr lang="fi-FI" dirty="0"/>
              <a:t>42 % koko- tai osapäivätyössä tai yrittäjänä</a:t>
            </a:r>
          </a:p>
          <a:p>
            <a:pPr marL="457200" lvl="1" indent="0">
              <a:buNone/>
            </a:pPr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pPr lvl="1"/>
            <a:endParaRPr lang="fi-FI" dirty="0"/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0780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4D968B-9AEF-DAB8-0118-709F8F112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Tutkimuksen keskeisiä tuloksia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4F2477B-D694-E3F0-7A6B-550B7DC76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4727"/>
            <a:ext cx="10515600" cy="4912821"/>
          </a:xfrm>
        </p:spPr>
        <p:txBody>
          <a:bodyPr>
            <a:normAutofit lnSpcReduction="10000"/>
          </a:bodyPr>
          <a:lstStyle/>
          <a:p>
            <a:r>
              <a:rPr lang="fi-FI" dirty="0"/>
              <a:t>66 %:lla vastaajista oli vähintään toinen pitkäaikaissairaus (n = 4 978)</a:t>
            </a:r>
          </a:p>
          <a:p>
            <a:endParaRPr lang="fi-FI" dirty="0"/>
          </a:p>
          <a:p>
            <a:r>
              <a:rPr lang="fi-FI" dirty="0"/>
              <a:t>53 % kokee sairautensa/sairauksiensa vaikuttavan toimintakykyyn </a:t>
            </a:r>
            <a:r>
              <a:rPr lang="fi-FI" b="1" dirty="0"/>
              <a:t>vähintään</a:t>
            </a:r>
            <a:r>
              <a:rPr lang="fi-FI" dirty="0"/>
              <a:t> </a:t>
            </a:r>
            <a:r>
              <a:rPr lang="fi-FI" b="1" dirty="0"/>
              <a:t>melko paljon </a:t>
            </a:r>
            <a:r>
              <a:rPr lang="fi-FI" dirty="0"/>
              <a:t>(n = 5 028)</a:t>
            </a:r>
          </a:p>
          <a:p>
            <a:pPr lvl="1"/>
            <a:r>
              <a:rPr lang="fi-FI" dirty="0"/>
              <a:t>28 % melko tai erittäin vähän </a:t>
            </a:r>
          </a:p>
          <a:p>
            <a:endParaRPr lang="fi-FI" dirty="0"/>
          </a:p>
          <a:p>
            <a:r>
              <a:rPr lang="fi-FI" dirty="0"/>
              <a:t>63 % on vähintään </a:t>
            </a:r>
            <a:r>
              <a:rPr lang="fi-FI" b="1" dirty="0"/>
              <a:t>melko tyytyväisiä </a:t>
            </a:r>
            <a:r>
              <a:rPr lang="fi-FI" dirty="0"/>
              <a:t>elämäänsä, </a:t>
            </a:r>
          </a:p>
          <a:p>
            <a:pPr lvl="1"/>
            <a:r>
              <a:rPr lang="fi-FI" dirty="0"/>
              <a:t>melko tai erittäin tyytymättömiä 19 % (n = 5 028)</a:t>
            </a:r>
          </a:p>
          <a:p>
            <a:endParaRPr lang="fi-FI" dirty="0"/>
          </a:p>
          <a:p>
            <a:r>
              <a:rPr lang="fi-FI" dirty="0"/>
              <a:t>kolmesta maksukatosta lääkekatto tunnetaan parhaiten (94 %, n = 5 015), vähiten tunnettu on matkojen maksukatto (61 %, n =  4 987)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67487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6BD6EE-D8C2-77A6-0DA4-3361C3944D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B8D91B2-3106-B1B8-B4FF-60BBA593B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Tutkimuksen keskeisiä tuloksia: lääkekatto 626,94 € (1)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0E2571A-61F6-D4EE-C5CB-F216D3A332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60838"/>
            <a:ext cx="10515600" cy="44161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b="1" dirty="0"/>
              <a:t>Lääkkeiden hinnan vuoksi (n = 2 851)</a:t>
            </a:r>
          </a:p>
          <a:p>
            <a:r>
              <a:rPr lang="fi-FI" dirty="0"/>
              <a:t>55 % pyytänyt toista, halvempaa lääkettä</a:t>
            </a:r>
          </a:p>
          <a:p>
            <a:r>
              <a:rPr lang="fi-FI" dirty="0"/>
              <a:t>36 % siirtänyt lääkkeen hankkimista</a:t>
            </a:r>
          </a:p>
          <a:p>
            <a:r>
              <a:rPr lang="fi-FI" dirty="0"/>
              <a:t>23 % saanut rahaa esimerkiksi perheenjäseneltä tai ystävältä</a:t>
            </a:r>
          </a:p>
          <a:p>
            <a:r>
              <a:rPr lang="fi-FI" dirty="0"/>
              <a:t>22 % jättänyt ostamatta muita välttämättömiä hankintoja</a:t>
            </a:r>
          </a:p>
          <a:p>
            <a:r>
              <a:rPr lang="fi-FI" dirty="0"/>
              <a:t>15 % jättänyt lääkärin suositteleman lääkkeen hankkimatta</a:t>
            </a:r>
          </a:p>
          <a:p>
            <a:r>
              <a:rPr lang="fi-FI" dirty="0"/>
              <a:t>7 % ottanut lainaa</a:t>
            </a:r>
          </a:p>
          <a:p>
            <a:r>
              <a:rPr lang="fi-FI" dirty="0"/>
              <a:t>7 % hakenut toimeentulotukea (n = 191)</a:t>
            </a:r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53573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F423B6-8DC1-A8FC-0113-77E4543766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CB4C129-B08B-2D70-74A7-1CCC4CB0D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Tutkimuksen keskeisiä tuloksia: lääkekatto 626,94 € (2)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074660D-806B-2ECF-9D21-4C5759C19B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60838"/>
            <a:ext cx="10515600" cy="4416125"/>
          </a:xfrm>
        </p:spPr>
        <p:txBody>
          <a:bodyPr>
            <a:normAutofit/>
          </a:bodyPr>
          <a:lstStyle/>
          <a:p>
            <a:endParaRPr lang="fi-FI" dirty="0"/>
          </a:p>
          <a:p>
            <a:r>
              <a:rPr lang="fi-FI" dirty="0"/>
              <a:t>62 % kannattaa lääkeomavastuun jaksottamista (n = 5 010)</a:t>
            </a:r>
          </a:p>
          <a:p>
            <a:pPr lvl="1"/>
            <a:r>
              <a:rPr lang="fi-FI" dirty="0"/>
              <a:t>54 % kannattaa neljässä osassa maksamista (n = 3 078)</a:t>
            </a:r>
          </a:p>
          <a:p>
            <a:pPr lvl="1"/>
            <a:r>
              <a:rPr lang="fi-FI" dirty="0"/>
              <a:t>22 % kannattaa 12 osassa maksamista (n = 3 078)</a:t>
            </a:r>
          </a:p>
          <a:p>
            <a:endParaRPr lang="fi-FI" dirty="0"/>
          </a:p>
          <a:p>
            <a:r>
              <a:rPr lang="fi-FI" dirty="0"/>
              <a:t>46 % on vähintään melko tyytyväinen nykyiseen lääkekorvausjärjestelmään (n = 5 014)</a:t>
            </a:r>
          </a:p>
          <a:p>
            <a:pPr lvl="1"/>
            <a:r>
              <a:rPr lang="fi-FI" dirty="0"/>
              <a:t>25 % melko tai erittäin tyytymätön</a:t>
            </a:r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95158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31B397C-4799-65DB-F80A-B6D7E1811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Tutkimuksen keskeisiä tuloksia: lääkekatto 626,94 € (3)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F730FCA-B797-EA30-6C04-D457E50ACC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22 % kokee erityisen kalliiden lääkkeiden ostamisen aiheuttaneen taloudellisia haasteita (n = 4 999)</a:t>
            </a:r>
          </a:p>
          <a:p>
            <a:pPr lvl="1"/>
            <a:r>
              <a:rPr lang="fi-FI" dirty="0"/>
              <a:t>62 %: ei koske minua tai lääkkeeni eivät ole erityisen kalliita</a:t>
            </a:r>
          </a:p>
          <a:p>
            <a:endParaRPr lang="fi-FI" dirty="0"/>
          </a:p>
          <a:p>
            <a:r>
              <a:rPr lang="fi-FI" dirty="0"/>
              <a:t>42 %:lla kuluu vuodessa enemmän kuin 600 euroa lääkärin määräämiin, lääkekattoa kerryttäviin lääkkeisiin (n = 4 979)</a:t>
            </a:r>
          </a:p>
          <a:p>
            <a:endParaRPr lang="fi-FI" dirty="0"/>
          </a:p>
          <a:p>
            <a:r>
              <a:rPr lang="fi-FI" dirty="0"/>
              <a:t>21 %:lla kuluu vuodessa enemmän kuin 600 euroa lääkekattoa ei-kerryttäviin lääkkeisiin tai apteekkituotteisiin (n = 4 988)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96678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F2A9A09-10B1-C64E-A40D-4B9022EA35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FCE833B-63DA-F136-7271-DC79DB621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Tutkimuksen keskeisiä tuloksia: sote-asiakasmaksukatto 762 € (1)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AF94B76-F07F-059F-DB38-73A8235EE4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i-FI" b="1" dirty="0"/>
          </a:p>
          <a:p>
            <a:pPr marL="0" indent="0">
              <a:buNone/>
            </a:pPr>
            <a:r>
              <a:rPr lang="fi-FI" b="1" dirty="0"/>
              <a:t>Sosiaali- ja terveydenhuollon asiakasmaksujen vuoksi (n = 1 692):</a:t>
            </a:r>
          </a:p>
          <a:p>
            <a:r>
              <a:rPr lang="fi-FI" dirty="0"/>
              <a:t>38 % siirtänyt menemistä sosiaali- ja terveydenhuoltoon</a:t>
            </a:r>
          </a:p>
          <a:p>
            <a:r>
              <a:rPr lang="fi-FI" dirty="0"/>
              <a:t>38 % jättänyt ostamatta muita välttämättömiä hankintoja</a:t>
            </a:r>
          </a:p>
          <a:p>
            <a:r>
              <a:rPr lang="fi-FI" dirty="0"/>
              <a:t>33 % saanut rahaa esimerkiksi perheenjäseneltä tai ystävältä</a:t>
            </a:r>
          </a:p>
          <a:p>
            <a:r>
              <a:rPr lang="fi-FI" dirty="0"/>
              <a:t>23 % jättänyt menemättä sosiaali- ja terveydenhuoltoon </a:t>
            </a:r>
          </a:p>
          <a:p>
            <a:r>
              <a:rPr lang="fi-FI" dirty="0"/>
              <a:t>9 % hakenut toimeentulotukea</a:t>
            </a:r>
          </a:p>
          <a:p>
            <a:r>
              <a:rPr lang="fi-FI" dirty="0"/>
              <a:t>8 % ottanut lainaa (n = 141)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85542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F690D4-4027-3CFE-A674-B2419A8A9C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455FAF7-1B0D-4384-16E6-AAE9DBB55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Tutkimuksen keskeisiä tuloksia: sote-asiakasmaksukatto 762 € (2)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DFC89A0-B627-A20E-58DE-497FC7E0B0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b="1" dirty="0"/>
              <a:t>Onko kohdallasi kohtuullistettu tai jätetty perimättä sosiaali- ja terveydenhuollon asiakasmaksuja (n = 4 775):</a:t>
            </a:r>
          </a:p>
          <a:p>
            <a:r>
              <a:rPr lang="fi-FI" dirty="0"/>
              <a:t>74 % ei ole ollut tarvetta</a:t>
            </a:r>
          </a:p>
          <a:p>
            <a:r>
              <a:rPr lang="fi-FI" dirty="0"/>
              <a:t>23 % ei, sillä en ole tiennyt mahdollisuudesta</a:t>
            </a:r>
          </a:p>
          <a:p>
            <a:r>
              <a:rPr lang="fi-FI" dirty="0"/>
              <a:t>2 % olen hakenut, mutta päätös oli kielteinen</a:t>
            </a:r>
          </a:p>
          <a:p>
            <a:r>
              <a:rPr lang="fi-FI" dirty="0"/>
              <a:t>1 % olen hakenut ja saanut (n = 37)</a:t>
            </a:r>
          </a:p>
          <a:p>
            <a:endParaRPr lang="fi-FI" b="1" dirty="0"/>
          </a:p>
          <a:p>
            <a:r>
              <a:rPr lang="fi-FI" dirty="0"/>
              <a:t>24 %:lla menee vuodessa vähintään 400 euroa muihin kuin asiamaksukattoa kerryttäviin terveydenhuollon menoihin (n = 4 881)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81174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145F7B-5CC2-9FA8-9914-B9E341A705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99FBCFA-3290-B74A-98C5-86AF2826D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Tutkimuksen keskeisiä tuloksia: matkakatto 300 €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2EC78CC-F105-5247-D434-BEE27A6EC3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42303"/>
            <a:ext cx="10515600" cy="44346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b="1" dirty="0"/>
              <a:t>Oletko hakenut matkakorvauksia Kelalta (n = 4 990)</a:t>
            </a:r>
          </a:p>
          <a:p>
            <a:r>
              <a:rPr lang="fi-FI" dirty="0"/>
              <a:t>78 % ei ole hakenut matkakorvauksia</a:t>
            </a:r>
          </a:p>
          <a:p>
            <a:r>
              <a:rPr lang="fi-FI" dirty="0"/>
              <a:t>18 % on hakenut (n = 896)</a:t>
            </a:r>
          </a:p>
          <a:p>
            <a:pPr marL="0" indent="0">
              <a:buNone/>
            </a:pPr>
            <a:endParaRPr lang="fi-FI" b="1" dirty="0"/>
          </a:p>
          <a:p>
            <a:pPr marL="0" indent="0">
              <a:buNone/>
            </a:pPr>
            <a:r>
              <a:rPr lang="fi-FI" b="1" dirty="0"/>
              <a:t>Sairaanhoidon ja kuntoutuksen matkakustannusten vuoksi (n = 1 097)</a:t>
            </a:r>
          </a:p>
          <a:p>
            <a:r>
              <a:rPr lang="fi-FI" dirty="0"/>
              <a:t>36 % jättänyt hankkimatta muita välttämättömiä asioita</a:t>
            </a:r>
          </a:p>
          <a:p>
            <a:r>
              <a:rPr lang="fi-FI" dirty="0"/>
              <a:t>33 % saanut rahaa perheenjäseneltä tai ystävältä</a:t>
            </a:r>
          </a:p>
          <a:p>
            <a:r>
              <a:rPr lang="fi-FI" dirty="0"/>
              <a:t>27 % siirtänyt hoitoon tai kuntoutukseen menemistä</a:t>
            </a:r>
          </a:p>
          <a:p>
            <a:r>
              <a:rPr lang="fi-FI" dirty="0"/>
              <a:t>18 % jättänyt menemästä hoitoon tai kuntoutukseen (n = 200) </a:t>
            </a:r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70985765"/>
      </p:ext>
    </p:extLst>
  </p:cSld>
  <p:clrMapOvr>
    <a:masterClrMapping/>
  </p:clrMapOvr>
</p:sld>
</file>

<file path=ppt/theme/theme1.xml><?xml version="1.0" encoding="utf-8"?>
<a:theme xmlns:a="http://schemas.openxmlformats.org/drawingml/2006/main" name="Sairastamisen kustannukset - Otsikko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Sairastamisen kustannukset - Esitys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Väripalkit + Tyhjä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72F1DF34B6586046BBE53FFEFBDFE958" ma:contentTypeVersion="18" ma:contentTypeDescription="Luo uusi asiakirja." ma:contentTypeScope="" ma:versionID="f744c7ab5854ab7567ea0be471952619">
  <xsd:schema xmlns:xsd="http://www.w3.org/2001/XMLSchema" xmlns:xs="http://www.w3.org/2001/XMLSchema" xmlns:p="http://schemas.microsoft.com/office/2006/metadata/properties" xmlns:ns2="5fcc9cd6-9d3b-4f89-ac10-e5bbd347a1c6" xmlns:ns3="90608b48-25b7-4be4-978f-c6acfeec3c12" targetNamespace="http://schemas.microsoft.com/office/2006/metadata/properties" ma:root="true" ma:fieldsID="dcef1b9ede02d95dafb620140adaf09e" ns2:_="" ns3:_="">
    <xsd:import namespace="5fcc9cd6-9d3b-4f89-ac10-e5bbd347a1c6"/>
    <xsd:import namespace="90608b48-25b7-4be4-978f-c6acfeec3c1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cc9cd6-9d3b-4f89-ac10-e5bbd347a1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Kuvien tunnisteet" ma:readOnly="false" ma:fieldId="{5cf76f15-5ced-4ddc-b409-7134ff3c332f}" ma:taxonomyMulti="true" ma:sspId="a4d1b21b-c159-49c8-ac57-e2aec236e10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608b48-25b7-4be4-978f-c6acfeec3c12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f4931ec-23ad-4395-b232-d260c84abdc3}" ma:internalName="TaxCatchAll" ma:showField="CatchAllData" ma:web="90608b48-25b7-4be4-978f-c6acfeec3c1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fcc9cd6-9d3b-4f89-ac10-e5bbd347a1c6">
      <Terms xmlns="http://schemas.microsoft.com/office/infopath/2007/PartnerControls"/>
    </lcf76f155ced4ddcb4097134ff3c332f>
    <TaxCatchAll xmlns="90608b48-25b7-4be4-978f-c6acfeec3c12" xsi:nil="true"/>
  </documentManagement>
</p:properties>
</file>

<file path=customXml/itemProps1.xml><?xml version="1.0" encoding="utf-8"?>
<ds:datastoreItem xmlns:ds="http://schemas.openxmlformats.org/officeDocument/2006/customXml" ds:itemID="{45EB4CC9-D450-4686-9979-CD5DE7229214}"/>
</file>

<file path=customXml/itemProps2.xml><?xml version="1.0" encoding="utf-8"?>
<ds:datastoreItem xmlns:ds="http://schemas.openxmlformats.org/officeDocument/2006/customXml" ds:itemID="{23A26073-8AC4-4314-BD4E-CE9FD01A4826}"/>
</file>

<file path=customXml/itemProps3.xml><?xml version="1.0" encoding="utf-8"?>
<ds:datastoreItem xmlns:ds="http://schemas.openxmlformats.org/officeDocument/2006/customXml" ds:itemID="{BCA9F94A-D398-494B-9D2C-C3C8AC4EECD6}"/>
</file>

<file path=docProps/app.xml><?xml version="1.0" encoding="utf-8"?>
<Properties xmlns="http://schemas.openxmlformats.org/officeDocument/2006/extended-properties" xmlns:vt="http://schemas.openxmlformats.org/officeDocument/2006/docPropsVTypes">
  <TotalTime>650</TotalTime>
  <Words>658</Words>
  <Application>Microsoft Office PowerPoint</Application>
  <PresentationFormat>Laajakuva</PresentationFormat>
  <Paragraphs>90</Paragraphs>
  <Slides>11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3</vt:i4>
      </vt:variant>
      <vt:variant>
        <vt:lpstr>Dian otsikot</vt:lpstr>
      </vt:variant>
      <vt:variant>
        <vt:i4>11</vt:i4>
      </vt:variant>
    </vt:vector>
  </HeadingPairs>
  <TitlesOfParts>
    <vt:vector size="18" baseType="lpstr">
      <vt:lpstr>Aptos</vt:lpstr>
      <vt:lpstr>Arial</vt:lpstr>
      <vt:lpstr>DM Serif Display</vt:lpstr>
      <vt:lpstr>Inter</vt:lpstr>
      <vt:lpstr>Sairastamisen kustannukset - Otsikko</vt:lpstr>
      <vt:lpstr>Sairastamisen kustannukset - Esitys</vt:lpstr>
      <vt:lpstr>Väripalkit + Tyhjä</vt:lpstr>
      <vt:lpstr>Neljän järjestön kysely pitkäaikaissairastamisen kustannuksista 2023 </vt:lpstr>
      <vt:lpstr>Tutkimuksen vastaajien taustatietoja </vt:lpstr>
      <vt:lpstr>Tutkimuksen keskeisiä tuloksia</vt:lpstr>
      <vt:lpstr>Tutkimuksen keskeisiä tuloksia: lääkekatto 626,94 € (1)</vt:lpstr>
      <vt:lpstr>Tutkimuksen keskeisiä tuloksia: lääkekatto 626,94 € (2)</vt:lpstr>
      <vt:lpstr>Tutkimuksen keskeisiä tuloksia: lääkekatto 626,94 € (3)</vt:lpstr>
      <vt:lpstr>Tutkimuksen keskeisiä tuloksia: sote-asiakasmaksukatto 762 € (1)</vt:lpstr>
      <vt:lpstr>Tutkimuksen keskeisiä tuloksia: sote-asiakasmaksukatto 762 € (2)</vt:lpstr>
      <vt:lpstr>Tutkimuksen keskeisiä tuloksia: matkakatto 300 € </vt:lpstr>
      <vt:lpstr>Tutkimuksen keskeisiä tuloksia: kokonaiskustannukset</vt:lpstr>
      <vt:lpstr>Kiitoksia!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Teemu Tenkanen</dc:creator>
  <cp:lastModifiedBy>Hanna Karhunen</cp:lastModifiedBy>
  <cp:revision>6</cp:revision>
  <dcterms:created xsi:type="dcterms:W3CDTF">2024-01-25T12:57:52Z</dcterms:created>
  <dcterms:modified xsi:type="dcterms:W3CDTF">2024-02-06T16:09:31Z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0x01010076B7C403E358AD49AD141A6206203448</vt:lpwstr>
  </property>
</Properties>
</file>